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9" r:id="rId4"/>
    <p:sldId id="260" r:id="rId5"/>
    <p:sldId id="265" r:id="rId6"/>
    <p:sldId id="261" r:id="rId7"/>
    <p:sldId id="263" r:id="rId8"/>
    <p:sldId id="266" r:id="rId9"/>
    <p:sldId id="264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305D"/>
    <a:srgbClr val="E1A5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4"/>
    <p:restoredTop sz="94662"/>
  </p:normalViewPr>
  <p:slideViewPr>
    <p:cSldViewPr snapToGrid="0" snapToObjects="1">
      <p:cViewPr varScale="1">
        <p:scale>
          <a:sx n="68" d="100"/>
          <a:sy n="68" d="100"/>
        </p:scale>
        <p:origin x="73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9" d="100"/>
          <a:sy n="119" d="100"/>
        </p:scale>
        <p:origin x="505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B4C9A-8023-2D40-A6E6-BD016CB1E7D6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DA876C-D639-D148-8687-D84C95E04E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173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E7BA9C-C13B-C941-82A5-2AA33B4473CE}" type="datetimeFigureOut">
              <a:rPr lang="en-US" smtClean="0"/>
              <a:t>12/6/2019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3CE1D9-36F2-B84D-A38F-999A8359DF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63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286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3CE1D9-36F2-B84D-A38F-999A8359DF7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536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68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98364" cy="6858000"/>
          </a:xfrm>
          <a:prstGeom prst="rect">
            <a:avLst/>
          </a:prstGeom>
        </p:spPr>
      </p:pic>
      <p:sp>
        <p:nvSpPr>
          <p:cNvPr id="14" name="Freeform 13"/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927" y="758283"/>
            <a:ext cx="4767239" cy="47700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807" y="5751174"/>
            <a:ext cx="2485668" cy="766064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Tw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68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98364" cy="6858000"/>
          </a:xfrm>
          <a:prstGeom prst="rect">
            <a:avLst/>
          </a:prstGeom>
        </p:spPr>
      </p:pic>
      <p:sp>
        <p:nvSpPr>
          <p:cNvPr id="13" name="Freeform 12"/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807" y="5751174"/>
            <a:ext cx="2485668" cy="766064"/>
          </a:xfrm>
          <a:prstGeom prst="rect">
            <a:avLst/>
          </a:prstGeom>
        </p:spPr>
      </p:pic>
      <p:sp>
        <p:nvSpPr>
          <p:cNvPr id="19" name="Rectangle 18"/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44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68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677"/>
            <a:ext cx="12193683" cy="58936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98364" cy="6858000"/>
          </a:xfrm>
          <a:prstGeom prst="rect">
            <a:avLst/>
          </a:prstGeom>
        </p:spPr>
      </p:pic>
      <p:sp>
        <p:nvSpPr>
          <p:cNvPr id="13" name="Freeform 12"/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 userDrawn="1"/>
        </p:nvSpPr>
        <p:spPr>
          <a:xfrm>
            <a:off x="-1" y="6723193"/>
            <a:ext cx="12192001" cy="14496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589782"/>
            <a:ext cx="9144000" cy="1088528"/>
          </a:xfrm>
        </p:spPr>
        <p:txBody>
          <a:bodyPr anchor="b">
            <a:normAutofit/>
          </a:bodyPr>
          <a:lstStyle>
            <a:lvl1pPr algn="ctr">
              <a:defRPr sz="3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78310"/>
            <a:ext cx="9144000" cy="1035407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700" y="2166290"/>
            <a:ext cx="2491740" cy="24140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2C01B3-EA4D-144B-B2F9-039945D70569}" type="datetime1">
              <a:rPr lang="en-US" smtClean="0"/>
              <a:t>12/6/2019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B344B-EC26-5744-AC76-D8CA586C9B04}" type="datetime1">
              <a:rPr lang="en-US" smtClean="0"/>
              <a:t>12/6/2019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F515-9089-4647-A15F-41AF70C5A341}" type="datetime1">
              <a:rPr lang="en-US" smtClean="0"/>
              <a:t>12/6/2019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4F18E-BC0A-FA47-B948-E7696B7A692B}" type="datetime1">
              <a:rPr lang="en-US" smtClean="0"/>
              <a:t>12/6/2019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341" y="0"/>
            <a:ext cx="11938658" cy="598422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59805" y="6244525"/>
            <a:ext cx="77579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047" y="6051790"/>
            <a:ext cx="1769350" cy="52021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244525"/>
            <a:ext cx="12216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179CEB8D-B9A4-7249-A618-1FFCB6E3C71A}" type="datetime1">
              <a:rPr lang="en-US" smtClean="0"/>
              <a:pPr/>
              <a:t>12/6/2019</a:t>
            </a:fld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1" y="6675062"/>
            <a:ext cx="10209790" cy="188163"/>
          </a:xfrm>
          <a:prstGeom prst="rect">
            <a:avLst/>
          </a:prstGeom>
          <a:solidFill>
            <a:srgbClr val="0730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 userDrawn="1"/>
        </p:nvSpPr>
        <p:spPr>
          <a:xfrm>
            <a:off x="9817768" y="6675062"/>
            <a:ext cx="2374232" cy="188163"/>
          </a:xfrm>
          <a:custGeom>
            <a:avLst/>
            <a:gdLst>
              <a:gd name="connsiteX0" fmla="*/ 2670314 w 2683566"/>
              <a:gd name="connsiteY0" fmla="*/ 165653 h 165653"/>
              <a:gd name="connsiteX1" fmla="*/ 165653 w 2683566"/>
              <a:gd name="connsiteY1" fmla="*/ 165653 h 165653"/>
              <a:gd name="connsiteX2" fmla="*/ 0 w 2683566"/>
              <a:gd name="connsiteY2" fmla="*/ 0 h 165653"/>
              <a:gd name="connsiteX3" fmla="*/ 2683566 w 2683566"/>
              <a:gd name="connsiteY3" fmla="*/ 0 h 165653"/>
              <a:gd name="connsiteX4" fmla="*/ 2670314 w 2683566"/>
              <a:gd name="connsiteY4" fmla="*/ 165653 h 165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3566" h="165653">
                <a:moveTo>
                  <a:pt x="2670314" y="165653"/>
                </a:moveTo>
                <a:lnTo>
                  <a:pt x="165653" y="165653"/>
                </a:lnTo>
                <a:lnTo>
                  <a:pt x="0" y="0"/>
                </a:lnTo>
                <a:lnTo>
                  <a:pt x="2683566" y="0"/>
                </a:lnTo>
                <a:lnTo>
                  <a:pt x="2670314" y="16565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 userDrawn="1"/>
        </p:nvSpPr>
        <p:spPr>
          <a:xfrm>
            <a:off x="0" y="0"/>
            <a:ext cx="253341" cy="2042556"/>
          </a:xfrm>
          <a:custGeom>
            <a:avLst/>
            <a:gdLst>
              <a:gd name="connsiteX0" fmla="*/ 0 w 253341"/>
              <a:gd name="connsiteY0" fmla="*/ 0 h 2042556"/>
              <a:gd name="connsiteX1" fmla="*/ 253341 w 253341"/>
              <a:gd name="connsiteY1" fmla="*/ 0 h 2042556"/>
              <a:gd name="connsiteX2" fmla="*/ 253341 w 253341"/>
              <a:gd name="connsiteY2" fmla="*/ 2042556 h 2042556"/>
              <a:gd name="connsiteX3" fmla="*/ 0 w 253341"/>
              <a:gd name="connsiteY3" fmla="*/ 1975262 h 2042556"/>
              <a:gd name="connsiteX4" fmla="*/ 0 w 253341"/>
              <a:gd name="connsiteY4" fmla="*/ 0 h 2042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41" h="2042556">
                <a:moveTo>
                  <a:pt x="0" y="0"/>
                </a:moveTo>
                <a:lnTo>
                  <a:pt x="253341" y="0"/>
                </a:lnTo>
                <a:lnTo>
                  <a:pt x="253341" y="2042556"/>
                </a:lnTo>
                <a:lnTo>
                  <a:pt x="0" y="1975262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8ADD57-E8E8-6F45-AC05-E272920E2EB0}"/>
              </a:ext>
            </a:extLst>
          </p:cNvPr>
          <p:cNvSpPr txBox="1"/>
          <p:nvPr userDrawn="1"/>
        </p:nvSpPr>
        <p:spPr>
          <a:xfrm>
            <a:off x="149629" y="6244525"/>
            <a:ext cx="688571" cy="36512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/>
          <a:p>
            <a:pPr algn="ctr"/>
            <a:fld id="{479BDA1F-085D-3742-BB72-CE0249E0F669}" type="slidenum">
              <a:rPr lang="en-US" sz="10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/>
              <a:t>‹#›</a:t>
            </a:fld>
            <a:endParaRPr lang="en-US" sz="10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3" r:id="rId3"/>
    <p:sldLayoutId id="2147483662" r:id="rId4"/>
    <p:sldLayoutId id="2147483652" r:id="rId5"/>
    <p:sldLayoutId id="2147483654" r:id="rId6"/>
    <p:sldLayoutId id="2147483655" r:id="rId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rgbClr val="07305D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400" b="1" kern="1200">
          <a:solidFill>
            <a:srgbClr val="07305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bg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kern="1200">
          <a:solidFill>
            <a:schemeClr val="bg2">
              <a:lumMod val="50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www.kent.edu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4294967295"/>
          </p:nvPr>
        </p:nvSpPr>
        <p:spPr>
          <a:xfrm>
            <a:off x="0" y="6245225"/>
            <a:ext cx="1222375" cy="365125"/>
          </a:xfrm>
        </p:spPr>
        <p:txBody>
          <a:bodyPr/>
          <a:lstStyle/>
          <a:p>
            <a:fld id="{3B6ABA31-734C-9645-AC11-784F18DD3D6B}" type="datetime1">
              <a:rPr lang="en-US" smtClean="0"/>
              <a:t>12/6/2019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21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Prediction of Customer Churn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Presented by </a:t>
            </a:r>
          </a:p>
          <a:p>
            <a:r>
              <a:rPr lang="en-US" dirty="0"/>
              <a:t>Vijay Kumar </a:t>
            </a:r>
            <a:r>
              <a:rPr lang="en-US" dirty="0" err="1"/>
              <a:t>Bollina</a:t>
            </a:r>
            <a:endParaRPr lang="en-US" dirty="0"/>
          </a:p>
          <a:p>
            <a:r>
              <a:rPr lang="en-US" dirty="0"/>
              <a:t>Santhosh Reddy </a:t>
            </a:r>
            <a:r>
              <a:rPr lang="en-US" dirty="0" err="1"/>
              <a:t>Mallikireddy</a:t>
            </a:r>
            <a:endParaRPr lang="en-US" dirty="0"/>
          </a:p>
          <a:p>
            <a:r>
              <a:rPr lang="en-US" dirty="0"/>
              <a:t>Mallikarjun Sasnur</a:t>
            </a:r>
          </a:p>
          <a:p>
            <a:r>
              <a:rPr lang="en-IN" dirty="0"/>
              <a:t>Vamsi Krishna </a:t>
            </a:r>
            <a:r>
              <a:rPr lang="en-IN" dirty="0" err="1"/>
              <a:t>Darapaneni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8316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5">
            <a:extLst>
              <a:ext uri="{FF2B5EF4-FFF2-40B4-BE49-F238E27FC236}">
                <a16:creationId xmlns:a16="http://schemas.microsoft.com/office/drawing/2014/main" id="{E820C5A4-9CC1-42DF-A76A-29EF3692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Outline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9A9A778-D928-486C-AEA6-4E01195A59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62" b="6772"/>
          <a:stretch/>
        </p:blipFill>
        <p:spPr>
          <a:xfrm>
            <a:off x="425359" y="871847"/>
            <a:ext cx="3708044" cy="5114306"/>
          </a:xfrm>
          <a:prstGeom prst="rect">
            <a:avLst/>
          </a:prstGeom>
          <a:effectLst/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9BC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C68D44CA-CDC4-4015-8893-AC0B6BAA6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lvl="1"/>
            <a:r>
              <a:rPr lang="en-US" sz="2400" b="1" dirty="0"/>
              <a:t>Business Problem </a:t>
            </a:r>
          </a:p>
          <a:p>
            <a:pPr lvl="1"/>
            <a:r>
              <a:rPr lang="en-US" sz="2400" b="1" dirty="0"/>
              <a:t>Why Customer Churn?</a:t>
            </a:r>
          </a:p>
          <a:p>
            <a:pPr lvl="1"/>
            <a:r>
              <a:rPr lang="en-US" sz="2400" b="1" dirty="0"/>
              <a:t>Approaches</a:t>
            </a:r>
          </a:p>
          <a:p>
            <a:pPr lvl="1"/>
            <a:r>
              <a:rPr lang="en-US" sz="2400" b="1" dirty="0"/>
              <a:t>Predictions</a:t>
            </a:r>
          </a:p>
          <a:p>
            <a:pPr lvl="1"/>
            <a:r>
              <a:rPr lang="en-US" sz="2400" b="1" dirty="0"/>
              <a:t>Conclusion</a:t>
            </a: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4985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422CC82-9411-0E4F-9B87-055E59185509}" type="datetime1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12/6/2019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2953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75903" cy="3803650"/>
          </a:xfrm>
        </p:spPr>
        <p:txBody>
          <a:bodyPr/>
          <a:lstStyle/>
          <a:p>
            <a:r>
              <a:rPr lang="en-US" dirty="0"/>
              <a:t>Losing customers to competitions is a big pain.</a:t>
            </a:r>
          </a:p>
          <a:p>
            <a:r>
              <a:rPr lang="en-US" dirty="0"/>
              <a:t>It is more expensive to acquire new customers than to retain existing ones.</a:t>
            </a:r>
          </a:p>
          <a:p>
            <a:r>
              <a:rPr lang="en-US" dirty="0"/>
              <a:t>It impacts on the lifetime value of the customer because it affects</a:t>
            </a:r>
          </a:p>
          <a:p>
            <a:pPr lvl="1"/>
            <a:r>
              <a:rPr lang="en-US" dirty="0"/>
              <a:t>Length of service </a:t>
            </a:r>
          </a:p>
          <a:p>
            <a:pPr lvl="1"/>
            <a:r>
              <a:rPr lang="en-US" dirty="0"/>
              <a:t>Future revenue of company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244525"/>
            <a:ext cx="1221606" cy="365125"/>
          </a:xfrm>
        </p:spPr>
        <p:txBody>
          <a:bodyPr/>
          <a:lstStyle/>
          <a:p>
            <a:fld id="{D6C93F65-21E7-E640-AD88-29827FC3BC16}" type="datetime1">
              <a:rPr lang="en-US" smtClean="0"/>
              <a:t>12/6/2019</a:t>
            </a:fld>
            <a:endParaRPr lang="en-US"/>
          </a:p>
        </p:txBody>
      </p:sp>
      <p:pic>
        <p:nvPicPr>
          <p:cNvPr id="2050" name="Picture 2" descr="Image result for telecom customer churn">
            <a:extLst>
              <a:ext uri="{FF2B5EF4-FFF2-40B4-BE49-F238E27FC236}">
                <a16:creationId xmlns:a16="http://schemas.microsoft.com/office/drawing/2014/main" id="{D9A6D3E8-38E4-49CE-BD18-BFD0A43C1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2" y="2012493"/>
            <a:ext cx="5181600" cy="2833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6334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19BB7-7F3F-489C-A0F4-B8E25537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chemeClr val="tx1"/>
                </a:solidFill>
                <a:latin typeface="+mj-lt"/>
                <a:cs typeface="+mj-cs"/>
              </a:rPr>
              <a:t>Why Customer Churn?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FD05EF-1436-40FB-98CE-DC03FA3564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93" r="17132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1E6B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BB0C7-FB03-4DF6-B964-FE7D4846E5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latin typeface="+mn-lt"/>
                <a:cs typeface="+mn-cs"/>
              </a:rPr>
              <a:t>Price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latin typeface="+mn-lt"/>
                <a:cs typeface="+mn-cs"/>
              </a:rPr>
              <a:t>Service Quality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latin typeface="+mn-lt"/>
                <a:cs typeface="+mn-cs"/>
              </a:rPr>
              <a:t>Lack of Customer Service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latin typeface="+mn-lt"/>
                <a:cs typeface="+mn-cs"/>
              </a:rPr>
              <a:t>Billing Disputes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latin typeface="+mn-lt"/>
                <a:cs typeface="+mn-cs"/>
              </a:rPr>
              <a:t>New Competitor entering Market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latin typeface="+mn-lt"/>
                <a:cs typeface="+mn-cs"/>
              </a:rPr>
              <a:t>New Promotional offers or technology by competitor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E9EECD-31C7-4257-A614-837337371D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4985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fld id="{EACB344B-EC26-5744-AC76-D8CA586C9B04}" type="datetime1">
              <a:rPr lang="en-US" sz="1200">
                <a:solidFill>
                  <a:srgbClr val="FFFFFF"/>
                </a:solidFill>
                <a:latin typeface="Calibri" panose="020F0502020204030204"/>
                <a:cs typeface="+mn-cs"/>
              </a:rPr>
              <a:pPr algn="l">
                <a:spcAft>
                  <a:spcPts val="600"/>
                </a:spcAft>
                <a:defRPr/>
              </a:pPr>
              <a:t>12/6/2019</a:t>
            </a:fld>
            <a:endParaRPr lang="en-US" sz="1200">
              <a:solidFill>
                <a:srgbClr val="FFFFFF"/>
              </a:solidFill>
              <a:latin typeface="Calibri" panose="020F0502020204030204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3054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FC482-825C-ED41-AD79-F5A5B21B794D}" type="datetime1">
              <a:rPr lang="en-US" smtClean="0"/>
              <a:t>12/6/2019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31C37A-A282-4E59-A274-F6E8029B30FB}"/>
              </a:ext>
            </a:extLst>
          </p:cNvPr>
          <p:cNvSpPr txBox="1"/>
          <p:nvPr/>
        </p:nvSpPr>
        <p:spPr>
          <a:xfrm>
            <a:off x="1055077" y="1690687"/>
            <a:ext cx="596361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dirty="0"/>
              <a:t>There are two types of approaches that can be implemented to reduce churn rate:</a:t>
            </a:r>
          </a:p>
          <a:p>
            <a:pPr algn="just"/>
            <a:endParaRPr lang="en-US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1" dirty="0"/>
              <a:t>Untargeted Marketing </a:t>
            </a:r>
            <a:r>
              <a:rPr lang="en-US" sz="2400" dirty="0"/>
              <a:t>like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Producing superior products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n-US" sz="2400" dirty="0"/>
              <a:t>Mass Advertising</a:t>
            </a:r>
          </a:p>
          <a:p>
            <a:pPr lvl="1" algn="just"/>
            <a:endParaRPr lang="en-US" sz="2400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400" b="1" dirty="0"/>
              <a:t>Targeted Marketing </a:t>
            </a:r>
            <a:r>
              <a:rPr lang="en-US" sz="2400" dirty="0"/>
              <a:t>like Identify customers who are likely to churn based on historical data and encourage them to stay by providing suitable promotional offers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endParaRPr lang="en-IN" sz="2400" dirty="0"/>
          </a:p>
        </p:txBody>
      </p:sp>
      <p:pic>
        <p:nvPicPr>
          <p:cNvPr id="8" name="Picture 2" descr="Image result for telecom customer churn">
            <a:extLst>
              <a:ext uri="{FF2B5EF4-FFF2-40B4-BE49-F238E27FC236}">
                <a16:creationId xmlns:a16="http://schemas.microsoft.com/office/drawing/2014/main" id="{50CCF910-EF3E-4F72-ACD6-9CDEE8A64C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8688" y="1800225"/>
            <a:ext cx="4804133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687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3B525-DEC1-4CC9-B570-9970EB09E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9400"/>
            <a:ext cx="10515600" cy="1325563"/>
          </a:xfrm>
        </p:spPr>
        <p:txBody>
          <a:bodyPr/>
          <a:lstStyle/>
          <a:p>
            <a:r>
              <a:rPr lang="en-US" dirty="0"/>
              <a:t>Prediction 1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7FFB43-5465-4A10-89CC-5BF691DB5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F515-9089-4647-A15F-41AF70C5A341}" type="datetime1">
              <a:rPr lang="en-US" smtClean="0"/>
              <a:t>12/6/2019</a:t>
            </a:fld>
            <a:endParaRPr lang="en-US"/>
          </a:p>
        </p:txBody>
      </p:sp>
      <p:pic>
        <p:nvPicPr>
          <p:cNvPr id="3076" name="Picture 4" descr="Image result for target marketing">
            <a:extLst>
              <a:ext uri="{FF2B5EF4-FFF2-40B4-BE49-F238E27FC236}">
                <a16:creationId xmlns:a16="http://schemas.microsoft.com/office/drawing/2014/main" id="{DA67019E-8CBE-49B5-82A4-35073875A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3718" y="2437986"/>
            <a:ext cx="3848100" cy="305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EC941B-CA06-494A-977E-1613F5210987}"/>
              </a:ext>
            </a:extLst>
          </p:cNvPr>
          <p:cNvSpPr txBox="1"/>
          <p:nvPr/>
        </p:nvSpPr>
        <p:spPr>
          <a:xfrm>
            <a:off x="1071563" y="1604963"/>
            <a:ext cx="62865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From our data predictions of 1000 customers,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954 customers are not likely to churn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46 customers are likely to churn</a:t>
            </a:r>
          </a:p>
          <a:p>
            <a:pPr lvl="1"/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/>
              <a:t>Best strategy would be to consider targeted marketing for those 46 customers who are likely to churn.</a:t>
            </a:r>
          </a:p>
        </p:txBody>
      </p:sp>
    </p:spTree>
    <p:extLst>
      <p:ext uri="{BB962C8B-B14F-4D97-AF65-F5344CB8AC3E}">
        <p14:creationId xmlns:p14="http://schemas.microsoft.com/office/powerpoint/2010/main" val="4251190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E9FC2-D23F-4B06-8AC0-F94521F9E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2</a:t>
            </a:r>
            <a:endParaRPr lang="en-IN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966167-DAD5-4831-90D8-B2FC9BE66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E6F515-9089-4647-A15F-41AF70C5A341}" type="datetime1">
              <a:rPr lang="en-US" smtClean="0"/>
              <a:t>12/6/2019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BFB30E-9485-4491-8BA7-E1ECEB422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C5BC2B-A81B-4EB8-8165-D2E144F2F37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15644" y="1690688"/>
            <a:ext cx="10638155" cy="29457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FD63BB-0BCD-40A0-BD53-8812CC7DC481}"/>
              </a:ext>
            </a:extLst>
          </p:cNvPr>
          <p:cNvSpPr txBox="1"/>
          <p:nvPr/>
        </p:nvSpPr>
        <p:spPr>
          <a:xfrm>
            <a:off x="1271588" y="4857750"/>
            <a:ext cx="93011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From the above graph we can see that customers from some states are likely to churn. So, we can do targeted marketing to these states to decrease the churn rate.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618835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1A4588A-55D5-49B8-BE41-54ACDCFF2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7F9D8C-691F-4CDD-A7DD-242D480D9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739"/>
          <a:stretch/>
        </p:blipFill>
        <p:spPr>
          <a:xfrm>
            <a:off x="20" y="10"/>
            <a:ext cx="12191980" cy="4465973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97E7EA2-EDCD-47E9-81BC-415C606D1B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19552"/>
            <a:ext cx="9382538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5FC0C5-48B2-4CA4-918E-1CD18CB1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4203278"/>
            <a:ext cx="8557193" cy="5360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>
                <a:solidFill>
                  <a:schemeClr val="bg1"/>
                </a:solidFill>
                <a:latin typeface="+mj-lt"/>
                <a:cs typeface="+mj-cs"/>
              </a:rPr>
              <a:t>Conclusion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266CFC-0D86-493F-A17F-14B2DA9ED3B5}"/>
              </a:ext>
            </a:extLst>
          </p:cNvPr>
          <p:cNvSpPr txBox="1"/>
          <p:nvPr/>
        </p:nvSpPr>
        <p:spPr>
          <a:xfrm>
            <a:off x="566928" y="4956314"/>
            <a:ext cx="11058144" cy="130641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So, the best way to reduce churn is by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Staying in sync with customers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Implementing new or better technologies than competitions.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 To take actions on customer feedbacks and worries as soon as possible.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D74392-5622-49BC-A574-4F4CC81845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6356350"/>
            <a:ext cx="263347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fld id="{0CE6F515-9089-4647-A15F-41AF70C5A341}" type="datetime1"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/>
                <a:cs typeface="+mn-cs"/>
              </a:rPr>
              <a:pPr algn="l">
                <a:spcAft>
                  <a:spcPts val="600"/>
                </a:spcAft>
                <a:defRPr/>
              </a:pPr>
              <a:t>12/6/2019</a:t>
            </a:fld>
            <a:endParaRPr lang="en-US" sz="120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5670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275</Words>
  <Application>Microsoft Office PowerPoint</Application>
  <PresentationFormat>Widescreen</PresentationFormat>
  <Paragraphs>58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Prediction of Customer Churn</vt:lpstr>
      <vt:lpstr>Outline</vt:lpstr>
      <vt:lpstr>Business Problem</vt:lpstr>
      <vt:lpstr>Why Customer Churn?</vt:lpstr>
      <vt:lpstr>Approaches</vt:lpstr>
      <vt:lpstr>Prediction 1</vt:lpstr>
      <vt:lpstr>Prediction 2</vt:lpstr>
      <vt:lpstr>Conclusion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Mallikarjun Sasnur</dc:creator>
  <cp:lastModifiedBy>Mallikarjun Sasnur</cp:lastModifiedBy>
  <cp:revision>2</cp:revision>
  <dcterms:created xsi:type="dcterms:W3CDTF">2019-12-07T03:39:49Z</dcterms:created>
  <dcterms:modified xsi:type="dcterms:W3CDTF">2019-12-07T03:53:22Z</dcterms:modified>
</cp:coreProperties>
</file>